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ontserrat" panose="00000500000000000000" pitchFamily="2" charset="-18"/>
      <p:regular r:id="rId11"/>
    </p:embeddedFont>
    <p:embeddedFont>
      <p:font typeface="Montserrat Bold" panose="00000800000000000000" charset="-18"/>
      <p:regular r:id="rId12"/>
    </p:embeddedFont>
    <p:embeddedFont>
      <p:font typeface="Montserrat Classic" panose="020B0604020202020204" charset="-18"/>
      <p:regular r:id="rId13"/>
    </p:embeddedFont>
    <p:embeddedFont>
      <p:font typeface="Montserrat Classic Bold" panose="020B0604020202020204" charset="-18"/>
      <p:regular r:id="rId14"/>
    </p:embeddedFont>
    <p:embeddedFont>
      <p:font typeface="Montserrat Italics" panose="020B0604020202020204" charset="-18"/>
      <p:regular r:id="rId15"/>
    </p:embeddedFont>
    <p:embeddedFont>
      <p:font typeface="Montserrat Medium" panose="00000600000000000000" pitchFamily="2" charset="-18"/>
      <p:regular r:id="rId16"/>
    </p:embeddedFont>
    <p:embeddedFont>
      <p:font typeface="Montserrat Medium Italics" panose="020B0604020202020204" charset="-1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34267" y="8100817"/>
            <a:ext cx="3099558" cy="1534281"/>
          </a:xfrm>
          <a:custGeom>
            <a:avLst/>
            <a:gdLst/>
            <a:ahLst/>
            <a:cxnLst/>
            <a:rect l="l" t="t" r="r" b="b"/>
            <a:pathLst>
              <a:path w="3099558" h="1534281">
                <a:moveTo>
                  <a:pt x="0" y="0"/>
                </a:moveTo>
                <a:lnTo>
                  <a:pt x="3099558" y="0"/>
                </a:lnTo>
                <a:lnTo>
                  <a:pt x="3099558" y="1534281"/>
                </a:lnTo>
                <a:lnTo>
                  <a:pt x="0" y="15342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03280" y="1897380"/>
            <a:ext cx="16881440" cy="6492240"/>
            <a:chOff x="0" y="0"/>
            <a:chExt cx="22508587" cy="8656320"/>
          </a:xfrm>
        </p:grpSpPr>
        <p:sp>
          <p:nvSpPr>
            <p:cNvPr id="4" name="AutoShape 4"/>
            <p:cNvSpPr/>
            <p:nvPr/>
          </p:nvSpPr>
          <p:spPr>
            <a:xfrm flipV="1">
              <a:off x="10795000" y="0"/>
              <a:ext cx="0" cy="8656320"/>
            </a:xfrm>
            <a:prstGeom prst="line">
              <a:avLst/>
            </a:prstGeom>
            <a:ln w="165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496059"/>
              <a:ext cx="8992402" cy="5549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399"/>
                </a:lnSpc>
                <a:spcBef>
                  <a:spcPct val="0"/>
                </a:spcBef>
              </a:pPr>
              <a:r>
                <a:rPr lang="en-US" sz="5999">
                  <a:solidFill>
                    <a:srgbClr val="000000"/>
                  </a:solidFill>
                  <a:latin typeface="Montserrat Classic Bold"/>
                </a:rPr>
                <a:t>Prikaz ulaganja u zdravstvene projekte u Gradu Zagrebu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24662" y="3379893"/>
              <a:ext cx="11083925" cy="1820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00000"/>
                  </a:solidFill>
                  <a:latin typeface="Montserrat Classic Bold"/>
                </a:rPr>
                <a:t>mr. sc. Lora Vidović</a:t>
              </a:r>
            </a:p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000000"/>
                  </a:solidFill>
                  <a:latin typeface="Montserrat Classic Bold"/>
                </a:rPr>
                <a:t>predsjednica Savjeta za zdravlje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31135" y="654941"/>
            <a:ext cx="8185162" cy="8383313"/>
          </a:xfrm>
          <a:custGeom>
            <a:avLst/>
            <a:gdLst/>
            <a:ahLst/>
            <a:cxnLst/>
            <a:rect l="l" t="t" r="r" b="b"/>
            <a:pathLst>
              <a:path w="8185162" h="8383313">
                <a:moveTo>
                  <a:pt x="0" y="0"/>
                </a:moveTo>
                <a:lnTo>
                  <a:pt x="8185162" y="0"/>
                </a:lnTo>
                <a:lnTo>
                  <a:pt x="8185162" y="8383313"/>
                </a:lnTo>
                <a:lnTo>
                  <a:pt x="0" y="8383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25140" y="5946150"/>
            <a:ext cx="14196853" cy="1862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0"/>
              </a:lnSpc>
            </a:pPr>
            <a:r>
              <a:rPr lang="en-US" sz="5000" spc="320">
                <a:solidFill>
                  <a:srgbClr val="000000"/>
                </a:solidFill>
                <a:latin typeface="Montserrat Classic Bold"/>
              </a:rPr>
              <a:t>programi nadstandarda (44)</a:t>
            </a:r>
            <a:r>
              <a:rPr lang="en-US" sz="5000" spc="320">
                <a:solidFill>
                  <a:srgbClr val="000000"/>
                </a:solidFill>
                <a:latin typeface="Montserrat Classic"/>
              </a:rPr>
              <a:t> </a:t>
            </a:r>
          </a:p>
          <a:p>
            <a:pPr>
              <a:lnSpc>
                <a:spcPts val="8508"/>
              </a:lnSpc>
            </a:pPr>
            <a:r>
              <a:rPr lang="en-US" sz="6699" spc="428">
                <a:solidFill>
                  <a:srgbClr val="000000"/>
                </a:solidFill>
                <a:latin typeface="Montserrat Classic Bold"/>
              </a:rPr>
              <a:t>7.531.600 €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25140" y="1227178"/>
            <a:ext cx="13797153" cy="4187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89"/>
              </a:lnSpc>
            </a:pPr>
            <a:r>
              <a:rPr lang="en-US" sz="6999">
                <a:solidFill>
                  <a:srgbClr val="324B9A"/>
                </a:solidFill>
                <a:latin typeface="Montserrat Classic Bold"/>
              </a:rPr>
              <a:t>Zdravstvo</a:t>
            </a:r>
          </a:p>
          <a:p>
            <a:pPr marL="0" lvl="0" indent="0" algn="l">
              <a:lnSpc>
                <a:spcPts val="3191"/>
              </a:lnSpc>
              <a:spcBef>
                <a:spcPct val="0"/>
              </a:spcBef>
            </a:pPr>
            <a:endParaRPr lang="en-US" sz="6999">
              <a:solidFill>
                <a:srgbClr val="324B9A"/>
              </a:solidFill>
              <a:latin typeface="Montserrat Classic Bold"/>
            </a:endParaRPr>
          </a:p>
          <a:p>
            <a:pPr marL="0" lvl="0" indent="0" algn="l">
              <a:lnSpc>
                <a:spcPts val="6350"/>
              </a:lnSpc>
              <a:spcBef>
                <a:spcPct val="0"/>
              </a:spcBef>
            </a:pPr>
            <a:r>
              <a:rPr lang="en-US" sz="5000" u="none">
                <a:solidFill>
                  <a:srgbClr val="000000"/>
                </a:solidFill>
                <a:latin typeface="Montserrat Classic Bold"/>
              </a:rPr>
              <a:t>(su)financiranje projekta/programa</a:t>
            </a:r>
          </a:p>
          <a:p>
            <a:pPr marL="0" lvl="0" indent="0" algn="l">
              <a:lnSpc>
                <a:spcPts val="6350"/>
              </a:lnSpc>
              <a:spcBef>
                <a:spcPct val="0"/>
              </a:spcBef>
            </a:pPr>
            <a:r>
              <a:rPr lang="en-US" sz="5000" u="none">
                <a:solidFill>
                  <a:srgbClr val="000000"/>
                </a:solidFill>
                <a:latin typeface="Montserrat Classic Bold Italics"/>
              </a:rPr>
              <a:t>(zakonska obveza)</a:t>
            </a:r>
          </a:p>
          <a:p>
            <a:pPr marL="0" lvl="0" indent="0" algn="l">
              <a:lnSpc>
                <a:spcPts val="8508"/>
              </a:lnSpc>
              <a:spcBef>
                <a:spcPct val="0"/>
              </a:spcBef>
            </a:pPr>
            <a:r>
              <a:rPr lang="en-US" sz="6699" u="none">
                <a:solidFill>
                  <a:srgbClr val="000000"/>
                </a:solidFill>
                <a:latin typeface="Montserrat Classic Bold"/>
              </a:rPr>
              <a:t>7.990.900 €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9890" y="1377632"/>
            <a:ext cx="16608221" cy="749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419"/>
              </a:lnSpc>
              <a:buFont typeface="Arial"/>
              <a:buChar char="•"/>
            </a:pPr>
            <a:r>
              <a:rPr lang="en-US" sz="3399" spc="217">
                <a:solidFill>
                  <a:srgbClr val="000000"/>
                </a:solidFill>
                <a:latin typeface="Montserrat Classic"/>
              </a:rPr>
              <a:t>(su)financiranje projekata/programa (zakonska obveza) - </a:t>
            </a:r>
            <a:r>
              <a:rPr lang="en-US" sz="3399" spc="217">
                <a:solidFill>
                  <a:srgbClr val="000000"/>
                </a:solidFill>
                <a:latin typeface="Montserrat Classic Bold"/>
              </a:rPr>
              <a:t>7.990.900 €</a:t>
            </a:r>
          </a:p>
          <a:p>
            <a:pPr marL="1295403" lvl="2" indent="-431801">
              <a:lnSpc>
                <a:spcPts val="3900"/>
              </a:lnSpc>
              <a:buFont typeface="Arial"/>
              <a:buChar char="⚬"/>
            </a:pPr>
            <a:r>
              <a:rPr lang="en-US" sz="3000" spc="192">
                <a:solidFill>
                  <a:srgbClr val="000000"/>
                </a:solidFill>
                <a:latin typeface="Montserrat"/>
              </a:rPr>
              <a:t>Deratizacija, dezinfekcija i dezinsekcija</a:t>
            </a:r>
          </a:p>
          <a:p>
            <a:pPr marL="1295403" lvl="2" indent="-431801">
              <a:lnSpc>
                <a:spcPts val="3900"/>
              </a:lnSpc>
              <a:buFont typeface="Arial"/>
              <a:buChar char="⚬"/>
            </a:pPr>
            <a:r>
              <a:rPr lang="en-US" sz="3000" spc="192">
                <a:solidFill>
                  <a:srgbClr val="000000"/>
                </a:solidFill>
                <a:latin typeface="Montserrat"/>
              </a:rPr>
              <a:t>Mrtvozorenje, obdukcija, ukop</a:t>
            </a:r>
          </a:p>
          <a:p>
            <a:pPr marL="1295403" lvl="2" indent="-431801">
              <a:lnSpc>
                <a:spcPts val="3900"/>
              </a:lnSpc>
              <a:buFont typeface="Arial"/>
              <a:buChar char="⚬"/>
            </a:pPr>
            <a:r>
              <a:rPr lang="en-US" sz="3000" spc="192">
                <a:solidFill>
                  <a:srgbClr val="000000"/>
                </a:solidFill>
                <a:latin typeface="Montserrat"/>
              </a:rPr>
              <a:t>Provođenje mjera zdravstvene ekologije</a:t>
            </a:r>
          </a:p>
          <a:p>
            <a:pPr>
              <a:lnSpc>
                <a:spcPts val="3840"/>
              </a:lnSpc>
            </a:pPr>
            <a:endParaRPr lang="en-US" sz="3000" spc="192">
              <a:solidFill>
                <a:srgbClr val="000000"/>
              </a:solidFill>
              <a:latin typeface="Montserrat"/>
            </a:endParaRPr>
          </a:p>
          <a:p>
            <a:pPr marL="734059" lvl="1" indent="-367030">
              <a:lnSpc>
                <a:spcPts val="4385"/>
              </a:lnSpc>
              <a:buFont typeface="Arial"/>
              <a:buChar char="•"/>
            </a:pPr>
            <a:r>
              <a:rPr lang="en-US" sz="3399" spc="217">
                <a:solidFill>
                  <a:srgbClr val="000000"/>
                </a:solidFill>
                <a:latin typeface="Montserrat Classic"/>
              </a:rPr>
              <a:t>financiranje projekata/programa nadstandarda (44) - </a:t>
            </a:r>
            <a:r>
              <a:rPr lang="en-US" sz="3399" spc="217">
                <a:solidFill>
                  <a:srgbClr val="000000"/>
                </a:solidFill>
                <a:latin typeface="Montserrat Classic Bold"/>
              </a:rPr>
              <a:t>7.531.600 €</a:t>
            </a:r>
          </a:p>
          <a:p>
            <a:pPr marL="1295400" lvl="2" indent="-431800">
              <a:lnSpc>
                <a:spcPts val="3870"/>
              </a:lnSpc>
              <a:buFont typeface="Arial"/>
              <a:buChar char="⚬"/>
            </a:pPr>
            <a:r>
              <a:rPr lang="en-US" sz="3000" spc="192">
                <a:solidFill>
                  <a:srgbClr val="000000"/>
                </a:solidFill>
                <a:latin typeface="Montserrat Bold"/>
              </a:rPr>
              <a:t>Mentalno zdravlje u Gradu Zagrebu, </a:t>
            </a:r>
            <a:r>
              <a:rPr lang="en-US" sz="3000" spc="192">
                <a:solidFill>
                  <a:srgbClr val="000000"/>
                </a:solidFill>
                <a:latin typeface="Montserrat"/>
              </a:rPr>
              <a:t>16 stavki - </a:t>
            </a:r>
            <a:r>
              <a:rPr lang="en-US" sz="3000" spc="192">
                <a:solidFill>
                  <a:srgbClr val="000000"/>
                </a:solidFill>
                <a:latin typeface="Montserrat Bold"/>
              </a:rPr>
              <a:t>893.455 €</a:t>
            </a:r>
            <a:r>
              <a:rPr lang="en-US" sz="3000" spc="192">
                <a:solidFill>
                  <a:srgbClr val="000000"/>
                </a:solidFill>
                <a:latin typeface="Montserrat"/>
              </a:rPr>
              <a:t> </a:t>
            </a:r>
          </a:p>
          <a:p>
            <a:pPr>
              <a:lnSpc>
                <a:spcPts val="3483"/>
              </a:lnSpc>
            </a:pPr>
            <a:r>
              <a:rPr lang="en-US" sz="2700" spc="172">
                <a:solidFill>
                  <a:srgbClr val="000000"/>
                </a:solidFill>
                <a:latin typeface="Montserrat"/>
              </a:rPr>
              <a:t>          </a:t>
            </a:r>
            <a:r>
              <a:rPr lang="en-US" sz="2700" spc="172">
                <a:solidFill>
                  <a:srgbClr val="000000"/>
                </a:solidFill>
                <a:latin typeface="Montserrat Italics"/>
              </a:rPr>
              <a:t>(uključena i sredstva za specijalizacije iz dječje i adolescentne psihijatrije)</a:t>
            </a:r>
          </a:p>
          <a:p>
            <a:pPr marL="1295400" lvl="2" indent="-431800">
              <a:lnSpc>
                <a:spcPts val="3870"/>
              </a:lnSpc>
              <a:buFont typeface="Arial"/>
              <a:buChar char="⚬"/>
            </a:pPr>
            <a:r>
              <a:rPr lang="en-US" sz="3000" spc="192">
                <a:solidFill>
                  <a:srgbClr val="000000"/>
                </a:solidFill>
                <a:latin typeface="Montserrat Bold"/>
              </a:rPr>
              <a:t>Integrirana i palijativna skrb, </a:t>
            </a:r>
            <a:r>
              <a:rPr lang="en-US" sz="3000" spc="192">
                <a:solidFill>
                  <a:srgbClr val="000000"/>
                </a:solidFill>
                <a:latin typeface="Montserrat"/>
              </a:rPr>
              <a:t>10 stavki - </a:t>
            </a:r>
            <a:r>
              <a:rPr lang="en-US" sz="3000" spc="192">
                <a:solidFill>
                  <a:srgbClr val="000000"/>
                </a:solidFill>
                <a:latin typeface="Montserrat Bold"/>
              </a:rPr>
              <a:t>645.310 €</a:t>
            </a:r>
          </a:p>
          <a:p>
            <a:pPr marL="1295400" lvl="2" indent="-431800">
              <a:lnSpc>
                <a:spcPts val="3870"/>
              </a:lnSpc>
              <a:buFont typeface="Arial"/>
              <a:buChar char="⚬"/>
            </a:pPr>
            <a:r>
              <a:rPr lang="en-US" sz="3000" spc="192">
                <a:solidFill>
                  <a:srgbClr val="000000"/>
                </a:solidFill>
                <a:latin typeface="Montserrat Bold"/>
              </a:rPr>
              <a:t>Promicanje dojenja i ranog razvoja djece,  </a:t>
            </a:r>
            <a:r>
              <a:rPr lang="en-US" sz="3000" spc="192">
                <a:solidFill>
                  <a:srgbClr val="000000"/>
                </a:solidFill>
                <a:latin typeface="Montserrat"/>
              </a:rPr>
              <a:t>6 stavki- </a:t>
            </a:r>
            <a:r>
              <a:rPr lang="en-US" sz="3000" spc="192">
                <a:solidFill>
                  <a:srgbClr val="000000"/>
                </a:solidFill>
                <a:latin typeface="Montserrat Bold"/>
              </a:rPr>
              <a:t>305.100 €</a:t>
            </a:r>
          </a:p>
          <a:p>
            <a:pPr marL="1295400" lvl="2" indent="-431800">
              <a:lnSpc>
                <a:spcPts val="3870"/>
              </a:lnSpc>
              <a:buFont typeface="Arial"/>
              <a:buChar char="⚬"/>
            </a:pPr>
            <a:r>
              <a:rPr lang="en-US" sz="3000" spc="192">
                <a:solidFill>
                  <a:srgbClr val="000000"/>
                </a:solidFill>
                <a:latin typeface="Montserrat Bold"/>
              </a:rPr>
              <a:t>Ranog otkrivanja i prevencije kronično-nezaraznih bolesti, </a:t>
            </a:r>
            <a:r>
              <a:rPr lang="en-US" sz="3000" spc="192">
                <a:solidFill>
                  <a:srgbClr val="000000"/>
                </a:solidFill>
                <a:latin typeface="Montserrat"/>
              </a:rPr>
              <a:t>7 stavki</a:t>
            </a:r>
            <a:r>
              <a:rPr lang="en-US" sz="3000" spc="192">
                <a:solidFill>
                  <a:srgbClr val="000000"/>
                </a:solidFill>
                <a:latin typeface="Montserrat Bold"/>
              </a:rPr>
              <a:t> - 229.888 €</a:t>
            </a:r>
          </a:p>
          <a:p>
            <a:pPr marL="1295400" lvl="2" indent="-431800">
              <a:lnSpc>
                <a:spcPts val="3870"/>
              </a:lnSpc>
              <a:buFont typeface="Arial"/>
              <a:buChar char="⚬"/>
            </a:pPr>
            <a:r>
              <a:rPr lang="en-US" sz="3000" spc="192">
                <a:solidFill>
                  <a:srgbClr val="000000"/>
                </a:solidFill>
                <a:latin typeface="Montserrat Bold"/>
              </a:rPr>
              <a:t>Spolnog i reproduktivnog zdravlja, </a:t>
            </a:r>
            <a:r>
              <a:rPr lang="en-US" sz="3000" spc="192">
                <a:solidFill>
                  <a:srgbClr val="000000"/>
                </a:solidFill>
                <a:latin typeface="Montserrat"/>
              </a:rPr>
              <a:t>2 stavke</a:t>
            </a:r>
            <a:r>
              <a:rPr lang="en-US" sz="3000" spc="192">
                <a:solidFill>
                  <a:srgbClr val="000000"/>
                </a:solidFill>
                <a:latin typeface="Montserrat Bold"/>
              </a:rPr>
              <a:t> -</a:t>
            </a:r>
            <a:r>
              <a:rPr lang="en-US" sz="3000" spc="192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000" spc="192">
                <a:solidFill>
                  <a:srgbClr val="000000"/>
                </a:solidFill>
                <a:latin typeface="Montserrat Bold"/>
              </a:rPr>
              <a:t>149.297 €</a:t>
            </a:r>
          </a:p>
          <a:p>
            <a:pPr marL="1295400" lvl="2" indent="-431800">
              <a:lnSpc>
                <a:spcPts val="4200"/>
              </a:lnSpc>
              <a:buFont typeface="Arial"/>
              <a:buChar char="⚬"/>
            </a:pPr>
            <a:r>
              <a:rPr lang="en-US" sz="3000" spc="192">
                <a:solidFill>
                  <a:srgbClr val="000000"/>
                </a:solidFill>
                <a:latin typeface="Montserrat Bold"/>
              </a:rPr>
              <a:t>Promocija zdravlja i prevencija bolesti, </a:t>
            </a:r>
            <a:r>
              <a:rPr lang="en-US" sz="3000" spc="192">
                <a:solidFill>
                  <a:srgbClr val="000000"/>
                </a:solidFill>
                <a:latin typeface="Montserrat"/>
              </a:rPr>
              <a:t>2 stavke - </a:t>
            </a:r>
            <a:r>
              <a:rPr lang="en-US" sz="3000" spc="192">
                <a:solidFill>
                  <a:srgbClr val="000000"/>
                </a:solidFill>
                <a:latin typeface="Montserrat Bold"/>
              </a:rPr>
              <a:t>43.850 €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28925"/>
            <a:ext cx="16230600" cy="42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0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aktivnosti</a:t>
            </a:r>
            <a:r>
              <a:rPr lang="en-US" sz="3399">
                <a:solidFill>
                  <a:srgbClr val="000000"/>
                </a:solidFill>
                <a:latin typeface="Montserrat Medium"/>
              </a:rPr>
              <a:t> </a:t>
            </a:r>
            <a:r>
              <a:rPr lang="en-US" sz="3399">
                <a:solidFill>
                  <a:srgbClr val="000000"/>
                </a:solidFill>
                <a:latin typeface="Montserrat Bold"/>
              </a:rPr>
              <a:t>Gradskog društva Crvenog križa</a:t>
            </a:r>
            <a:r>
              <a:rPr lang="en-US" sz="3399">
                <a:solidFill>
                  <a:srgbClr val="000000"/>
                </a:solidFill>
                <a:latin typeface="Montserrat Medium"/>
              </a:rPr>
              <a:t> - </a:t>
            </a:r>
            <a:r>
              <a:rPr lang="en-US" sz="3399">
                <a:solidFill>
                  <a:srgbClr val="000000"/>
                </a:solidFill>
                <a:latin typeface="Montserrat Bold"/>
              </a:rPr>
              <a:t>1.678.600 € </a:t>
            </a:r>
          </a:p>
          <a:p>
            <a:pPr>
              <a:lnSpc>
                <a:spcPts val="1199"/>
              </a:lnSpc>
            </a:pPr>
            <a:endParaRPr lang="en-US" sz="3399">
              <a:solidFill>
                <a:srgbClr val="000000"/>
              </a:solidFill>
              <a:latin typeface="Montserrat Bold"/>
            </a:endParaRPr>
          </a:p>
          <a:p>
            <a:pPr marL="1468119" lvl="2" indent="-489373">
              <a:lnSpc>
                <a:spcPts val="407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Edukativni projekt „Osnove prve pomoći i samopomoći“</a:t>
            </a:r>
          </a:p>
          <a:p>
            <a:pPr marL="1468119" lvl="2" indent="-489373">
              <a:lnSpc>
                <a:spcPts val="407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Program Dobrovoljno darivanje krvi </a:t>
            </a:r>
          </a:p>
          <a:p>
            <a:pPr marL="1468119" lvl="2" indent="-489373">
              <a:lnSpc>
                <a:spcPts val="4079"/>
              </a:lnSpc>
              <a:buFont typeface="Arial"/>
              <a:buChar char="⚬"/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Projekt „Unaprjeđenje kvalitete života starijih osoba putem organiziranih dnevnih aktivnosti u lokalnoj zajednici“</a:t>
            </a:r>
          </a:p>
          <a:p>
            <a:pPr>
              <a:lnSpc>
                <a:spcPts val="4079"/>
              </a:lnSpc>
            </a:pPr>
            <a:r>
              <a:rPr lang="en-US" sz="3399">
                <a:solidFill>
                  <a:srgbClr val="000000"/>
                </a:solidFill>
                <a:latin typeface="Montserrat Medium"/>
              </a:rPr>
              <a:t>    </a:t>
            </a:r>
            <a:r>
              <a:rPr lang="en-US" sz="3399">
                <a:solidFill>
                  <a:srgbClr val="000000"/>
                </a:solidFill>
                <a:latin typeface="Montserrat Medium Italics"/>
              </a:rPr>
              <a:t>  </a:t>
            </a:r>
          </a:p>
          <a:p>
            <a:pPr marL="734059" lvl="1" indent="-367030">
              <a:lnSpc>
                <a:spcPts val="407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sufinanciranje programa i projekata</a:t>
            </a:r>
            <a:r>
              <a:rPr lang="en-US" sz="3399">
                <a:solidFill>
                  <a:srgbClr val="000000"/>
                </a:solidFill>
                <a:latin typeface="Montserrat Bold"/>
              </a:rPr>
              <a:t> udruga iz područja zaštite zdravlja</a:t>
            </a:r>
            <a:r>
              <a:rPr lang="en-US" sz="3399">
                <a:solidFill>
                  <a:srgbClr val="000000"/>
                </a:solidFill>
                <a:latin typeface="Montserrat Medium"/>
              </a:rPr>
              <a:t> - </a:t>
            </a:r>
            <a:r>
              <a:rPr lang="en-US" sz="3399">
                <a:solidFill>
                  <a:srgbClr val="000000"/>
                </a:solidFill>
                <a:latin typeface="Montserrat Bold"/>
              </a:rPr>
              <a:t>262.800 €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1041" y="2709342"/>
            <a:ext cx="17280955" cy="628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8" lvl="1" indent="-367029">
              <a:lnSpc>
                <a:spcPts val="356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Medium"/>
              </a:rPr>
              <a:t>provedba </a:t>
            </a:r>
            <a:r>
              <a:rPr lang="en-US" sz="3399">
                <a:solidFill>
                  <a:srgbClr val="000000"/>
                </a:solidFill>
                <a:latin typeface="Montserrat Bold"/>
              </a:rPr>
              <a:t>Akcijskog plana za prevenciju ovisnosti - 50.000 €</a:t>
            </a:r>
          </a:p>
          <a:p>
            <a:pPr>
              <a:lnSpc>
                <a:spcPts val="3569"/>
              </a:lnSpc>
            </a:pPr>
            <a:endParaRPr lang="en-US" sz="3399">
              <a:solidFill>
                <a:srgbClr val="000000"/>
              </a:solidFill>
              <a:latin typeface="Montserrat Bold"/>
            </a:endParaRPr>
          </a:p>
          <a:p>
            <a:pPr marL="734058" lvl="1" indent="-367029">
              <a:lnSpc>
                <a:spcPts val="356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Bold"/>
              </a:rPr>
              <a:t>Mobilni tim za mentalno zdravlje </a:t>
            </a:r>
            <a:r>
              <a:rPr lang="en-US" sz="3399">
                <a:solidFill>
                  <a:srgbClr val="000000"/>
                </a:solidFill>
                <a:latin typeface="Montserrat"/>
              </a:rPr>
              <a:t>Službe za prevenciju ovisnosti NZJZ dr. Andrija Štampar</a:t>
            </a:r>
            <a:r>
              <a:rPr lang="en-US" sz="3399">
                <a:solidFill>
                  <a:srgbClr val="000000"/>
                </a:solidFill>
                <a:latin typeface="Montserrat Bold"/>
              </a:rPr>
              <a:t> - 50.000 €</a:t>
            </a:r>
          </a:p>
          <a:p>
            <a:pPr>
              <a:lnSpc>
                <a:spcPts val="3569"/>
              </a:lnSpc>
            </a:pPr>
            <a:endParaRPr lang="en-US" sz="3399">
              <a:solidFill>
                <a:srgbClr val="000000"/>
              </a:solidFill>
              <a:latin typeface="Montserrat Bold"/>
            </a:endParaRPr>
          </a:p>
          <a:p>
            <a:pPr marL="734058" lvl="1" indent="-367029">
              <a:lnSpc>
                <a:spcPts val="356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implementacija</a:t>
            </a:r>
            <a:r>
              <a:rPr lang="en-US" sz="3399">
                <a:solidFill>
                  <a:srgbClr val="000000"/>
                </a:solidFill>
                <a:latin typeface="Montserrat Bold"/>
              </a:rPr>
              <a:t> ENVISAGE programa za roditelje </a:t>
            </a:r>
            <a:r>
              <a:rPr lang="en-US" sz="3399">
                <a:solidFill>
                  <a:srgbClr val="000000"/>
                </a:solidFill>
                <a:latin typeface="Montserrat"/>
              </a:rPr>
              <a:t>Specijalne bolnice za zaštitu djece s neurorazvojnim i motoričkim smetnjama, Goljak </a:t>
            </a:r>
            <a:r>
              <a:rPr lang="en-US" sz="3399">
                <a:solidFill>
                  <a:srgbClr val="000000"/>
                </a:solidFill>
                <a:latin typeface="Montserrat Bold"/>
              </a:rPr>
              <a:t>- 14.000 €</a:t>
            </a:r>
          </a:p>
          <a:p>
            <a:pPr>
              <a:lnSpc>
                <a:spcPts val="3569"/>
              </a:lnSpc>
            </a:pPr>
            <a:endParaRPr lang="en-US" sz="3399">
              <a:solidFill>
                <a:srgbClr val="000000"/>
              </a:solidFill>
              <a:latin typeface="Montserrat Bold"/>
            </a:endParaRPr>
          </a:p>
          <a:p>
            <a:pPr marL="734058" lvl="1" indent="-367029">
              <a:lnSpc>
                <a:spcPts val="356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Bold"/>
              </a:rPr>
              <a:t>Savjetovalište za demenciju </a:t>
            </a:r>
            <a:r>
              <a:rPr lang="en-US" sz="3399">
                <a:solidFill>
                  <a:srgbClr val="000000"/>
                </a:solidFill>
                <a:latin typeface="Montserrat"/>
              </a:rPr>
              <a:t>DZ Zagreb-Istok</a:t>
            </a:r>
            <a:r>
              <a:rPr lang="en-US" sz="3399">
                <a:solidFill>
                  <a:srgbClr val="000000"/>
                </a:solidFill>
                <a:latin typeface="Montserrat Bold"/>
              </a:rPr>
              <a:t> - 10.000 €</a:t>
            </a:r>
          </a:p>
          <a:p>
            <a:pPr>
              <a:lnSpc>
                <a:spcPts val="3569"/>
              </a:lnSpc>
            </a:pPr>
            <a:endParaRPr lang="en-US" sz="3399">
              <a:solidFill>
                <a:srgbClr val="000000"/>
              </a:solidFill>
              <a:latin typeface="Montserrat Bold"/>
            </a:endParaRPr>
          </a:p>
          <a:p>
            <a:pPr marL="734058" lvl="1" indent="-367029">
              <a:lnSpc>
                <a:spcPts val="356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 Bold"/>
              </a:rPr>
              <a:t>Ekološka karta Grada Zagreba </a:t>
            </a:r>
            <a:r>
              <a:rPr lang="en-US" sz="3399">
                <a:solidFill>
                  <a:srgbClr val="000000"/>
                </a:solidFill>
                <a:latin typeface="Montserrat"/>
              </a:rPr>
              <a:t>NZJZ dr. Andrija Štampar </a:t>
            </a:r>
            <a:r>
              <a:rPr lang="en-US" sz="3399">
                <a:solidFill>
                  <a:srgbClr val="000000"/>
                </a:solidFill>
                <a:latin typeface="Montserrat Bold"/>
              </a:rPr>
              <a:t>- 264.000 €</a:t>
            </a:r>
          </a:p>
          <a:p>
            <a:pPr>
              <a:lnSpc>
                <a:spcPts val="3569"/>
              </a:lnSpc>
            </a:pPr>
            <a:endParaRPr lang="en-US" sz="3399">
              <a:solidFill>
                <a:srgbClr val="000000"/>
              </a:solidFill>
              <a:latin typeface="Montserrat Bold"/>
            </a:endParaRPr>
          </a:p>
          <a:p>
            <a:pPr marL="734058" lvl="1" indent="-367029">
              <a:lnSpc>
                <a:spcPts val="356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nabava</a:t>
            </a:r>
            <a:r>
              <a:rPr lang="en-US" sz="3399">
                <a:solidFill>
                  <a:srgbClr val="000000"/>
                </a:solidFill>
                <a:latin typeface="Montserrat Bold"/>
              </a:rPr>
              <a:t> 19 novih sanitetskih vozila i zanavljanje mrežne i sistemske opreme </a:t>
            </a:r>
            <a:r>
              <a:rPr lang="en-US" sz="3399">
                <a:solidFill>
                  <a:srgbClr val="000000"/>
                </a:solidFill>
                <a:latin typeface="Montserrat"/>
              </a:rPr>
              <a:t>za NZHM GZ</a:t>
            </a:r>
            <a:r>
              <a:rPr lang="en-US" sz="3399">
                <a:solidFill>
                  <a:srgbClr val="000000"/>
                </a:solidFill>
                <a:latin typeface="Montserrat Bold"/>
              </a:rPr>
              <a:t> - 2.379.000 €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3163" y="1354763"/>
            <a:ext cx="4767538" cy="629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9"/>
              </a:lnSpc>
              <a:spcBef>
                <a:spcPct val="0"/>
              </a:spcBef>
            </a:pPr>
            <a:r>
              <a:rPr lang="en-US" sz="4650" spc="297">
                <a:solidFill>
                  <a:srgbClr val="014761"/>
                </a:solidFill>
                <a:latin typeface="Montserrat Bold"/>
              </a:rPr>
              <a:t>NOVO u 2024.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Custom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Montserrat Classic Bold</vt:lpstr>
      <vt:lpstr>Montserrat Italics</vt:lpstr>
      <vt:lpstr>Montserrat Classic</vt:lpstr>
      <vt:lpstr>Calibri</vt:lpstr>
      <vt:lpstr>Montserrat</vt:lpstr>
      <vt:lpstr>Montserrat Bold</vt:lpstr>
      <vt:lpstr>Montserrat Classic Bold Italics</vt:lpstr>
      <vt:lpstr>Montserrat Medium Italics</vt:lpstr>
      <vt:lpstr>Montserrat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 ulaganja u zdravstvene projekte u Gradu Zagrebu</dc:title>
  <dc:creator>Ana Gojanović-Rakić</dc:creator>
  <cp:lastModifiedBy>Ana Gojanović-Rakić</cp:lastModifiedBy>
  <cp:revision>2</cp:revision>
  <dcterms:created xsi:type="dcterms:W3CDTF">2006-08-16T00:00:00Z</dcterms:created>
  <dcterms:modified xsi:type="dcterms:W3CDTF">2024-02-14T16:36:55Z</dcterms:modified>
  <dc:identifier>DAF8vosmz14</dc:identifier>
</cp:coreProperties>
</file>